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2" r:id="rId3"/>
    <p:sldId id="267" r:id="rId4"/>
    <p:sldId id="268" r:id="rId5"/>
    <p:sldId id="259" r:id="rId6"/>
    <p:sldId id="266" r:id="rId7"/>
    <p:sldId id="264" r:id="rId8"/>
    <p:sldId id="263" r:id="rId9"/>
    <p:sldId id="260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C9FDF-5A7B-4620-A333-580B31F81B52}" v="1" dt="2019-10-29T05:59:02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Knox" userId="a67f5eaf797c531e" providerId="LiveId" clId="{49FC9FDF-5A7B-4620-A333-580B31F81B52}"/>
    <pc:docChg chg="addSld delSld modSld">
      <pc:chgData name="Colin Knox" userId="a67f5eaf797c531e" providerId="LiveId" clId="{49FC9FDF-5A7B-4620-A333-580B31F81B52}" dt="2019-10-29T05:59:34.224" v="1" actId="2696"/>
      <pc:docMkLst>
        <pc:docMk/>
      </pc:docMkLst>
      <pc:sldChg chg="add del">
        <pc:chgData name="Colin Knox" userId="a67f5eaf797c531e" providerId="LiveId" clId="{49FC9FDF-5A7B-4620-A333-580B31F81B52}" dt="2019-10-29T05:59:34.224" v="1" actId="2696"/>
        <pc:sldMkLst>
          <pc:docMk/>
          <pc:sldMk cId="347693151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26/09/2021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0963"/>
            <a:ext cx="9144000" cy="852221"/>
          </a:xfrm>
        </p:spPr>
        <p:txBody>
          <a:bodyPr>
            <a:normAutofit fontScale="90000"/>
          </a:bodyPr>
          <a:lstStyle/>
          <a:p>
            <a:r>
              <a:rPr lang="bs-Latn-BA" b="0" i="0" dirty="0">
                <a:effectLst/>
                <a:latin typeface="Verdana" panose="020B0604030504040204" pitchFamily="34" charset="0"/>
              </a:rPr>
              <a:t>PRIMJENA ZAŠTITNIH PASIVNIH PETLJI ZA REDUKCIJU ELEKTRIČNOG I MAGNETSKOG POLJA ISPOD VISOKONAPONSKIH NADZEMNIH PRIJENOSNIH LINIJA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819"/>
            <a:ext cx="9144000" cy="2296631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Ajdin Alihodžić, Elektrotehnički fakultet Sarajevo</a:t>
            </a:r>
          </a:p>
          <a:p>
            <a:r>
              <a:rPr lang="bs-Latn-BA" dirty="0"/>
              <a:t> Erol Rahmanović, GOPA‐INTEC  </a:t>
            </a:r>
          </a:p>
          <a:p>
            <a:r>
              <a:rPr lang="bs-Latn-BA" dirty="0"/>
              <a:t>Adnan Mujezinović, Elektrotehnički fakultet Sarajevo  </a:t>
            </a:r>
          </a:p>
          <a:p>
            <a:r>
              <a:rPr lang="bs-Latn-BA" dirty="0"/>
              <a:t>Zijad Bajramović, Elektrotehnički fakultet Sarajevo  </a:t>
            </a:r>
          </a:p>
          <a:p>
            <a:r>
              <a:rPr lang="bs-Latn-BA" dirty="0"/>
              <a:t>Maja Muftić Dedović, Elektrotehnički fakultet Sarajevo  </a:t>
            </a:r>
          </a:p>
          <a:p>
            <a:r>
              <a:rPr lang="bs-Latn-BA" dirty="0"/>
              <a:t>Nedis Dautbašić, Elektrotehnički fakultet Sarajevo 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432"/>
            <a:ext cx="9144000" cy="85222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819"/>
            <a:ext cx="9144000" cy="229663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A64F6-E406-4CEC-96C1-61CA97C97174}"/>
              </a:ext>
            </a:extLst>
          </p:cNvPr>
          <p:cNvSpPr txBox="1"/>
          <p:nvPr/>
        </p:nvSpPr>
        <p:spPr>
          <a:xfrm>
            <a:off x="1524000" y="50929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Promjena faktora redukcije jačine električnog polja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5122" name="Picture 31">
            <a:extLst>
              <a:ext uri="{FF2B5EF4-FFF2-40B4-BE49-F238E27FC236}">
                <a16:creationId xmlns:a16="http://schemas.microsoft.com/office/drawing/2014/main" id="{507F9A91-B802-4561-B4F6-74091887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3" y="101474"/>
            <a:ext cx="5927373" cy="422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427AA9-E0C6-4665-A190-31AC9E212733}"/>
                  </a:ext>
                </a:extLst>
              </p:cNvPr>
              <p:cNvSpPr txBox="1"/>
              <p:nvPr/>
            </p:nvSpPr>
            <p:spPr>
              <a:xfrm>
                <a:off x="3047113" y="5829568"/>
                <a:ext cx="609777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s-Latn-BA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𝐹𝑅𝐹</m:t>
                      </m:r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•100</m:t>
                      </m:r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427AA9-E0C6-4665-A190-31AC9E212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13" y="5829568"/>
                <a:ext cx="6097772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12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FB9C-25B3-424F-AD05-BD247FF7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907"/>
            <a:ext cx="9144000" cy="852221"/>
          </a:xfrm>
        </p:spPr>
        <p:txBody>
          <a:bodyPr/>
          <a:lstStyle/>
          <a:p>
            <a:r>
              <a:rPr lang="bs-Latn-BA" dirty="0"/>
              <a:t>Pitanja za diskusiju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A7FD4-C588-4B8A-B058-515F5AB7D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bs-Latn-BA" b="0" i="0" dirty="0">
                <a:effectLst/>
                <a:latin typeface="Verdana" panose="020B0604030504040204" pitchFamily="34" charset="0"/>
              </a:rPr>
              <a:t>- Koja su ograničenja za primjenu pasivnih zaštitnih petlji?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9589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748C-8066-4951-9071-26A36F41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515"/>
            <a:ext cx="9144000" cy="852221"/>
          </a:xfrm>
        </p:spPr>
        <p:txBody>
          <a:bodyPr/>
          <a:lstStyle/>
          <a:p>
            <a:pPr algn="just"/>
            <a:r>
              <a:rPr lang="bs-Latn-BA" dirty="0"/>
              <a:t>Sadržaj prezentacije: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A0B6B-CED6-42A7-A7E6-6A7049AF8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1002"/>
            <a:ext cx="9144000" cy="2007984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bs-Latn-BA" dirty="0"/>
              <a:t>Proračun magnetske indukcije</a:t>
            </a:r>
          </a:p>
          <a:p>
            <a:pPr marL="342900" indent="-342900" algn="just">
              <a:buFontTx/>
              <a:buChar char="-"/>
            </a:pPr>
            <a:r>
              <a:rPr lang="bs-Latn-BA" dirty="0"/>
              <a:t>Proračun jačine električnog polja</a:t>
            </a:r>
          </a:p>
          <a:p>
            <a:pPr marL="342900" indent="-342900" algn="just">
              <a:buFontTx/>
              <a:buChar char="-"/>
            </a:pPr>
            <a:r>
              <a:rPr lang="bs-Latn-BA" dirty="0"/>
              <a:t>Primjer proračuna</a:t>
            </a:r>
          </a:p>
        </p:txBody>
      </p:sp>
    </p:spTree>
    <p:extLst>
      <p:ext uri="{BB962C8B-B14F-4D97-AF65-F5344CB8AC3E}">
        <p14:creationId xmlns:p14="http://schemas.microsoft.com/office/powerpoint/2010/main" val="259384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748C-8066-4951-9071-26A36F41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515"/>
            <a:ext cx="9144000" cy="852221"/>
          </a:xfrm>
        </p:spPr>
        <p:txBody>
          <a:bodyPr/>
          <a:lstStyle/>
          <a:p>
            <a:pPr algn="just"/>
            <a:r>
              <a:rPr lang="bs-Latn-BA" dirty="0"/>
              <a:t>Proračun magnetske indukcije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A0B6B-CED6-42A7-A7E6-6A7049AF8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1002"/>
            <a:ext cx="9144000" cy="2007984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endParaRPr lang="bs-Latn-B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CBEA69-6C86-4056-B13B-9F192186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B2ED8A-D58B-47C2-9EE8-78ED6ADCEC58}"/>
                  </a:ext>
                </a:extLst>
              </p:cNvPr>
              <p:cNvSpPr txBox="1"/>
              <p:nvPr/>
            </p:nvSpPr>
            <p:spPr>
              <a:xfrm>
                <a:off x="3048000" y="1904244"/>
                <a:ext cx="6096000" cy="107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Latn-BA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bs-Latn-BA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bs-Latn-BA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bs-Latn-BA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B2ED8A-D58B-47C2-9EE8-78ED6ADC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04244"/>
                <a:ext cx="6096000" cy="107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5E9DD-600A-4FC8-8CC8-89DA08528C38}"/>
                  </a:ext>
                </a:extLst>
              </p:cNvPr>
              <p:cNvSpPr txBox="1"/>
              <p:nvPr/>
            </p:nvSpPr>
            <p:spPr>
              <a:xfrm>
                <a:off x="3048000" y="2891994"/>
                <a:ext cx="6096000" cy="107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Latn-BA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bs-Latn-BA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bs-Latn-BA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5E9DD-600A-4FC8-8CC8-89DA0852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1994"/>
                <a:ext cx="6096000" cy="107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DEB54B-C097-47EB-96B9-40BD7037A062}"/>
                  </a:ext>
                </a:extLst>
              </p:cNvPr>
              <p:cNvSpPr txBox="1"/>
              <p:nvPr/>
            </p:nvSpPr>
            <p:spPr>
              <a:xfrm>
                <a:off x="3124200" y="5093080"/>
                <a:ext cx="6096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s-Latn-BA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DEB54B-C097-47EB-96B9-40BD7037A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093080"/>
                <a:ext cx="6096000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08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748C-8066-4951-9071-26A36F41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515"/>
            <a:ext cx="9144000" cy="852221"/>
          </a:xfrm>
        </p:spPr>
        <p:txBody>
          <a:bodyPr/>
          <a:lstStyle/>
          <a:p>
            <a:pPr algn="just"/>
            <a:r>
              <a:rPr lang="bs-Latn-BA" dirty="0"/>
              <a:t>Proračun jačine električnog polja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B47A7-2753-421D-8017-66105D258AA8}"/>
                  </a:ext>
                </a:extLst>
              </p:cNvPr>
              <p:cNvSpPr txBox="1"/>
              <p:nvPr/>
            </p:nvSpPr>
            <p:spPr>
              <a:xfrm>
                <a:off x="3048000" y="1841002"/>
                <a:ext cx="6096000" cy="107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Latn-BA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B47A7-2753-421D-8017-66105D25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41002"/>
                <a:ext cx="6096000" cy="107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ED97DF-6B65-4329-ACDE-1622024A1850}"/>
                  </a:ext>
                </a:extLst>
              </p:cNvPr>
              <p:cNvSpPr txBox="1"/>
              <p:nvPr/>
            </p:nvSpPr>
            <p:spPr>
              <a:xfrm>
                <a:off x="3048000" y="2891994"/>
                <a:ext cx="6096000" cy="107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s-Latn-BA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bs-Latn-BA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f>
                                <m:f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s-Latn-BA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ED97DF-6B65-4329-ACDE-1622024A1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1994"/>
                <a:ext cx="6096000" cy="1074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40EE9B-6AFC-432B-986E-ECDA5CA3ED70}"/>
                  </a:ext>
                </a:extLst>
              </p:cNvPr>
              <p:cNvSpPr txBox="1"/>
              <p:nvPr/>
            </p:nvSpPr>
            <p:spPr>
              <a:xfrm>
                <a:off x="3048000" y="5407472"/>
                <a:ext cx="6096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s-Latn-BA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bs-Latn-B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bs-Latn-BA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bs-Latn-BA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bs-Latn-BA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40EE9B-6AFC-432B-986E-ECDA5CA3E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07472"/>
                <a:ext cx="6096000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98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A3D219-5784-48D2-A0D8-BF5E7ADA5CAA}"/>
              </a:ext>
            </a:extLst>
          </p:cNvPr>
          <p:cNvSpPr txBox="1"/>
          <p:nvPr/>
        </p:nvSpPr>
        <p:spPr>
          <a:xfrm>
            <a:off x="1524000" y="55345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/>
            <a:r>
              <a:rPr lang="hr-H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Prikaz postavljanja zaštitnih pasivnih petlji ispod visokonaponskih nadzemnih linija</a:t>
            </a:r>
            <a:endParaRPr lang="bs-Latn-B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6">
            <a:extLst>
              <a:ext uri="{FF2B5EF4-FFF2-40B4-BE49-F238E27FC236}">
                <a16:creationId xmlns:a16="http://schemas.microsoft.com/office/drawing/2014/main" id="{F470D80E-04E3-44C1-AC54-53108F899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3" y="798638"/>
            <a:ext cx="3714307" cy="28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>
            <a:extLst>
              <a:ext uri="{FF2B5EF4-FFF2-40B4-BE49-F238E27FC236}">
                <a16:creationId xmlns:a16="http://schemas.microsoft.com/office/drawing/2014/main" id="{84CEBF19-2423-4BC2-8758-CBEBA931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72" y="784327"/>
            <a:ext cx="3192463" cy="290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9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CB8C3A-7D54-4DFC-A8C7-95E9B4E7EB7B}"/>
              </a:ext>
            </a:extLst>
          </p:cNvPr>
          <p:cNvGraphicFramePr>
            <a:graphicFrameLocks noGrp="1"/>
          </p:cNvGraphicFramePr>
          <p:nvPr/>
        </p:nvGraphicFramePr>
        <p:xfrm>
          <a:off x="3535680" y="5253766"/>
          <a:ext cx="5120640" cy="62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53481189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29451257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8462823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37254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s-Latn-BA" sz="1000">
                          <a:effectLst/>
                        </a:rPr>
                        <a:t>Vodič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>
                          <a:effectLst/>
                        </a:rPr>
                        <a:t>y koordinata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dirty="0">
                          <a:effectLst/>
                        </a:rPr>
                        <a:t>Maksimalna visina</a:t>
                      </a:r>
                      <a:endParaRPr lang="bs-Latn-B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>
                          <a:effectLst/>
                        </a:rPr>
                        <a:t>Minimalna visina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2426885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/>
                      <a:r>
                        <a:rPr lang="bs-Latn-BA" sz="1000">
                          <a:effectLst/>
                        </a:rPr>
                        <a:t>P1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>
                          <a:effectLst/>
                        </a:rPr>
                        <a:t>-12 (m)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bs-Latn-BA" sz="1000">
                          <a:effectLst/>
                        </a:rPr>
                        <a:t>16 (m)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bs-Latn-BA" sz="1000">
                          <a:effectLst/>
                        </a:rPr>
                        <a:t>7 (m)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183086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/>
                      <a:r>
                        <a:rPr lang="bs-Latn-BA" sz="1000">
                          <a:effectLst/>
                        </a:rPr>
                        <a:t>P2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>
                          <a:effectLst/>
                        </a:rPr>
                        <a:t>12 (m)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bs-Latn-BA" sz="1000">
                          <a:effectLst/>
                        </a:rPr>
                        <a:t>16 (m)</a:t>
                      </a:r>
                      <a:endParaRPr lang="bs-Latn-B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bs-Latn-BA" sz="1000" dirty="0">
                          <a:effectLst/>
                        </a:rPr>
                        <a:t>7 (m)</a:t>
                      </a:r>
                      <a:endParaRPr lang="bs-Latn-B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val="14523184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A3D219-5784-48D2-A0D8-BF5E7ADA5CAA}"/>
              </a:ext>
            </a:extLst>
          </p:cNvPr>
          <p:cNvSpPr txBox="1"/>
          <p:nvPr/>
        </p:nvSpPr>
        <p:spPr>
          <a:xfrm>
            <a:off x="1524000" y="59811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Dimenzije 400 kV dalekovoda TS Sarajevo 10 – TS Sarajevo 20 i geometrija pasivnih petlji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0CBCD2-343C-4F0A-BDAA-4634F163C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54"/>
            <a:ext cx="9144000" cy="852221"/>
          </a:xfrm>
        </p:spPr>
        <p:txBody>
          <a:bodyPr/>
          <a:lstStyle/>
          <a:p>
            <a:pPr algn="just"/>
            <a:r>
              <a:rPr lang="bs-Latn-BA" dirty="0"/>
              <a:t>Primjer proračuna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BCA41-2022-41FB-8C96-E0BD1F50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95" y="931324"/>
            <a:ext cx="4188010" cy="42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432"/>
            <a:ext cx="9144000" cy="85222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819"/>
            <a:ext cx="9144000" cy="229663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DD465817-AD53-4428-9643-FA5D08F3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53" y="237874"/>
            <a:ext cx="6036493" cy="42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A64F6-E406-4CEC-96C1-61CA97C97174}"/>
              </a:ext>
            </a:extLst>
          </p:cNvPr>
          <p:cNvSpPr txBox="1"/>
          <p:nvPr/>
        </p:nvSpPr>
        <p:spPr>
          <a:xfrm>
            <a:off x="1524000" y="50929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Komparacija rezultata proračuna magnetske indukcije sa i bez pasivne zaštitne petlje</a:t>
            </a:r>
            <a:endParaRPr lang="bs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432"/>
            <a:ext cx="9144000" cy="85222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819"/>
            <a:ext cx="9144000" cy="229663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A64F6-E406-4CEC-96C1-61CA97C97174}"/>
              </a:ext>
            </a:extLst>
          </p:cNvPr>
          <p:cNvSpPr txBox="1"/>
          <p:nvPr/>
        </p:nvSpPr>
        <p:spPr>
          <a:xfrm>
            <a:off x="1524000" y="50929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Promjena faktora redukcije magnetske indukcije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3074" name="Picture 3">
            <a:extLst>
              <a:ext uri="{FF2B5EF4-FFF2-40B4-BE49-F238E27FC236}">
                <a16:creationId xmlns:a16="http://schemas.microsoft.com/office/drawing/2014/main" id="{3E1A27CC-C7A6-4266-9214-CC10E80E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3" y="237874"/>
            <a:ext cx="5927373" cy="40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89E63-A7AC-4CB4-B371-7C5464869B14}"/>
                  </a:ext>
                </a:extLst>
              </p:cNvPr>
              <p:cNvSpPr txBox="1"/>
              <p:nvPr/>
            </p:nvSpPr>
            <p:spPr>
              <a:xfrm>
                <a:off x="3047113" y="5666003"/>
                <a:ext cx="609777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s-Latn-BA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𝐹𝑅𝐹</m:t>
                      </m:r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bs-Latn-BA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s-Latn-BA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bs-Latn-BA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bs-Latn-BA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bs-Latn-BA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•100</m:t>
                      </m:r>
                    </m:oMath>
                  </m:oMathPara>
                </a14:m>
                <a:endParaRPr lang="bs-Latn-B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89E63-A7AC-4CB4-B371-7C546486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13" y="5666003"/>
                <a:ext cx="6097772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31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432"/>
            <a:ext cx="9144000" cy="85222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819"/>
            <a:ext cx="9144000" cy="2296631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A64F6-E406-4CEC-96C1-61CA97C97174}"/>
              </a:ext>
            </a:extLst>
          </p:cNvPr>
          <p:cNvSpPr txBox="1"/>
          <p:nvPr/>
        </p:nvSpPr>
        <p:spPr>
          <a:xfrm>
            <a:off x="1524000" y="50929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/>
            <a:r>
              <a:rPr lang="hr-H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Komparacija rezultata proračuna jačine električnog polja sa i bez pasivne zaštitne petlje</a:t>
            </a:r>
            <a:endParaRPr lang="bs-Latn-B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1" name="Picture 29">
            <a:extLst>
              <a:ext uri="{FF2B5EF4-FFF2-40B4-BE49-F238E27FC236}">
                <a16:creationId xmlns:a16="http://schemas.microsoft.com/office/drawing/2014/main" id="{B03779CF-7D45-4333-9C77-64E48677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64" y="248506"/>
            <a:ext cx="5964272" cy="42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69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115</TotalTime>
  <Words>211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Times New Roman</vt:lpstr>
      <vt:lpstr>Verdana</vt:lpstr>
      <vt:lpstr>Thème Office</vt:lpstr>
      <vt:lpstr>PRIMJENA ZAŠTITNIH PASIVNIH PETLJI ZA REDUKCIJU ELEKTRIČNOG I MAGNETSKOG POLJA ISPOD VISOKONAPONSKIH NADZEMNIH PRIJENOSNIH LINIJA</vt:lpstr>
      <vt:lpstr>Sadržaj prezentacije:</vt:lpstr>
      <vt:lpstr>Proračun magnetske indukcije</vt:lpstr>
      <vt:lpstr>Proračun jačine električnog polja</vt:lpstr>
      <vt:lpstr>PowerPoint Presentation</vt:lpstr>
      <vt:lpstr>Primjer proračuna</vt:lpstr>
      <vt:lpstr>PowerPoint Presentation</vt:lpstr>
      <vt:lpstr>PowerPoint Presentation</vt:lpstr>
      <vt:lpstr>PowerPoint Presentation</vt:lpstr>
      <vt:lpstr>PowerPoint Presentation</vt:lpstr>
      <vt:lpstr>Pitanja za diskusiju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Ajdin A</cp:lastModifiedBy>
  <cp:revision>9</cp:revision>
  <dcterms:created xsi:type="dcterms:W3CDTF">2018-08-21T10:06:45Z</dcterms:created>
  <dcterms:modified xsi:type="dcterms:W3CDTF">2021-09-26T19:37:59Z</dcterms:modified>
</cp:coreProperties>
</file>